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1" r:id="rId4"/>
    <p:sldId id="262" r:id="rId5"/>
    <p:sldId id="26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D5602-C850-AAEC-D208-FFDEA63249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87B1CD-32FF-B5D3-B401-06C48750B6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97098C-6D48-1CD3-A6FB-52BEFC904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8233-62F0-4503-863D-8989E43788F9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A48B0-17B3-CD13-CA3D-34A6E7A94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FF596-83B3-D8E4-2759-2C51C9E0E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8FB0C-4E5B-45E0-BC50-7570928C1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573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4DBF7-20F4-21A9-082D-1C225EB4F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A01378-7B61-4529-1347-C12FA0213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96FF2-17CB-FABB-6485-A8ACCD56D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8233-62F0-4503-863D-8989E43788F9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B35CF-726F-B539-3F47-3FAB9E9A0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65C3C-223D-1A38-46FA-BF70BFE27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8FB0C-4E5B-45E0-BC50-7570928C1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65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C240A0-A822-88C2-6835-07898C1EAD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D4FC8B-1DDC-91C5-F205-13CD39ADAC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59768-E721-76D1-04BD-25986B9AB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8233-62F0-4503-863D-8989E43788F9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A3DB81-2FB2-1741-1431-C31D09D3D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B0441-885E-E2B5-4F4A-C4C38F453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8FB0C-4E5B-45E0-BC50-7570928C1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942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7687A-614B-4D16-E71A-996DAC012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9B4C7-C422-2FFC-8B38-794AF9338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266D5-B3FB-C45A-3680-00FA88989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8233-62F0-4503-863D-8989E43788F9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A5133-29F2-D895-866B-F87F3CE4D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AC811-B521-FBE0-0419-13DE1176E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8FB0C-4E5B-45E0-BC50-7570928C1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370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E097C-BCA6-28BA-EE7D-1AE04BDE6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5925D1-05BF-0E46-C8E7-236AE8396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F4E27-E42D-5040-DC41-0B7BFD086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8233-62F0-4503-863D-8989E43788F9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68346-25FC-9CDF-B46D-07334FB89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16123-CA73-FC66-1AC4-C141B9A76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8FB0C-4E5B-45E0-BC50-7570928C1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236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39203-F1B7-6078-955C-BDCA765B7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8CCB5-A06B-A3DC-B81D-71D41936D9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CAC98B-2549-72C8-F942-6163EC7D5C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08CF2-6B17-58B5-7B7D-F4D7CEA8B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8233-62F0-4503-863D-8989E43788F9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5583E2-79A4-7213-843B-67A0CDBB1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36A345-1E42-7C58-F3F9-41CDD99D3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8FB0C-4E5B-45E0-BC50-7570928C1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082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3FA8E-368D-373C-E910-137ACEE7C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28ACC8-108F-D00A-3DE2-0A5E00A16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F9BBE8-8253-495A-7AC5-1301792C5A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03483A-B40C-6C57-905B-036A2F1AA3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1409C9-9B0C-0226-3F99-CCEA0E7A4C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D5CA79-4EB8-2E36-D6E9-243973102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8233-62F0-4503-863D-8989E43788F9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FD399B-0FAA-4087-1E9B-1342449E3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4FE0DC-568D-0926-CE72-3A8A9F0D4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8FB0C-4E5B-45E0-BC50-7570928C1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203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407D1-9947-28F4-B485-555C3EF80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E1ED49-E203-E239-3E88-6F22F1E6F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8233-62F0-4503-863D-8989E43788F9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F3221-8162-FAF8-6CD3-C9263344E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CE244B-476B-6B6C-44CF-B942B04D1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8FB0C-4E5B-45E0-BC50-7570928C1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594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E58EA8-000A-1E4B-96A9-4852634C5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8233-62F0-4503-863D-8989E43788F9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D0481E-90CE-3B81-EDA9-F5860F206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80579-3C20-7CBB-6384-73A7DCF12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8FB0C-4E5B-45E0-BC50-7570928C1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77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375C-D6C2-BB1D-5601-2CDB0C263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F845A-8DCF-C7B8-B21A-59E43BC84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4D550F-6C49-3BEA-BF95-EC0B33FCF2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9DA066-D195-554C-ED39-7214FC18F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8233-62F0-4503-863D-8989E43788F9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B76AB-8C14-CF8E-063B-A3776A241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49C38-65BF-7252-3CC6-953027AA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8FB0C-4E5B-45E0-BC50-7570928C1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036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AA526-7EB1-22D1-2030-D677531A4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7FA759-780A-DA10-FD44-7EC480D79A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2E1375-9689-63A4-14DA-21EB504EE8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256817-7CF5-8912-0091-D83FAF3F9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8233-62F0-4503-863D-8989E43788F9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9B3492-833B-E4A9-6845-D10F853B6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DFFA8E-24CA-6FA4-AFB2-854383CD0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8FB0C-4E5B-45E0-BC50-7570928C1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08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7223FD-47DC-F60D-631B-01161C73F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33D62-7C21-D8D5-9E9C-9C49D3B8B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C2C0C-F3C3-9900-10C4-B16FDB63EC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18233-62F0-4503-863D-8989E43788F9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CBB3D-BE2B-E76D-E961-1472CE23E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A317C-0741-99FA-FE97-9A9FAEC5F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8FB0C-4E5B-45E0-BC50-7570928C1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93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"/><Relationship Id="rId13" Type="http://schemas.openxmlformats.org/officeDocument/2006/relationships/image" Target="../media/image17.jpg"/><Relationship Id="rId3" Type="http://schemas.openxmlformats.org/officeDocument/2006/relationships/image" Target="../media/image7.tif"/><Relationship Id="rId7" Type="http://schemas.openxmlformats.org/officeDocument/2006/relationships/image" Target="../media/image11.tif"/><Relationship Id="rId12" Type="http://schemas.openxmlformats.org/officeDocument/2006/relationships/image" Target="../media/image16.jp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"/><Relationship Id="rId11" Type="http://schemas.openxmlformats.org/officeDocument/2006/relationships/image" Target="../media/image15.jpg"/><Relationship Id="rId5" Type="http://schemas.openxmlformats.org/officeDocument/2006/relationships/image" Target="../media/image9.tif"/><Relationship Id="rId10" Type="http://schemas.openxmlformats.org/officeDocument/2006/relationships/image" Target="../media/image14.jpg"/><Relationship Id="rId4" Type="http://schemas.openxmlformats.org/officeDocument/2006/relationships/image" Target="../media/image8.tif"/><Relationship Id="rId9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"/><Relationship Id="rId3" Type="http://schemas.openxmlformats.org/officeDocument/2006/relationships/image" Target="../media/image19.tif"/><Relationship Id="rId7" Type="http://schemas.openxmlformats.org/officeDocument/2006/relationships/image" Target="../media/image23.tif"/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"/><Relationship Id="rId11" Type="http://schemas.openxmlformats.org/officeDocument/2006/relationships/image" Target="../media/image27.tif"/><Relationship Id="rId5" Type="http://schemas.openxmlformats.org/officeDocument/2006/relationships/image" Target="../media/image21.tif"/><Relationship Id="rId10" Type="http://schemas.openxmlformats.org/officeDocument/2006/relationships/image" Target="../media/image26.tif"/><Relationship Id="rId4" Type="http://schemas.openxmlformats.org/officeDocument/2006/relationships/image" Target="../media/image20.tif"/><Relationship Id="rId9" Type="http://schemas.openxmlformats.org/officeDocument/2006/relationships/image" Target="../media/image25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oon, astronomical object, celestial event, planet&#10;&#10;Description automatically generated">
            <a:extLst>
              <a:ext uri="{FF2B5EF4-FFF2-40B4-BE49-F238E27FC236}">
                <a16:creationId xmlns:a16="http://schemas.microsoft.com/office/drawing/2014/main" id="{D7299787-5685-C240-6988-9DEBCAC29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09" y="1333209"/>
            <a:ext cx="2813539" cy="3657600"/>
          </a:xfrm>
          <a:prstGeom prst="rect">
            <a:avLst/>
          </a:prstGeom>
        </p:spPr>
      </p:pic>
      <p:pic>
        <p:nvPicPr>
          <p:cNvPr id="7" name="Picture 6" descr="A close-up of a white circle&#10;&#10;Description automatically generated with low confidence">
            <a:extLst>
              <a:ext uri="{FF2B5EF4-FFF2-40B4-BE49-F238E27FC236}">
                <a16:creationId xmlns:a16="http://schemas.microsoft.com/office/drawing/2014/main" id="{7F6F0C20-6BFC-C110-68AB-688513A17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578" y="1311294"/>
            <a:ext cx="2830396" cy="3679516"/>
          </a:xfrm>
          <a:prstGeom prst="rect">
            <a:avLst/>
          </a:prstGeom>
        </p:spPr>
      </p:pic>
      <p:pic>
        <p:nvPicPr>
          <p:cNvPr id="9" name="Picture 8" descr="A close up of a moon&#10;&#10;Description automatically generated with low confidence">
            <a:extLst>
              <a:ext uri="{FF2B5EF4-FFF2-40B4-BE49-F238E27FC236}">
                <a16:creationId xmlns:a16="http://schemas.microsoft.com/office/drawing/2014/main" id="{924B0718-5261-3AFC-AC79-AE7BF2D834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605" y="1311294"/>
            <a:ext cx="1816238" cy="3679515"/>
          </a:xfrm>
          <a:prstGeom prst="rect">
            <a:avLst/>
          </a:prstGeom>
        </p:spPr>
      </p:pic>
      <p:pic>
        <p:nvPicPr>
          <p:cNvPr id="11" name="Picture 10" descr="A close up of a moon&#10;&#10;Description automatically generated with medium confidence">
            <a:extLst>
              <a:ext uri="{FF2B5EF4-FFF2-40B4-BE49-F238E27FC236}">
                <a16:creationId xmlns:a16="http://schemas.microsoft.com/office/drawing/2014/main" id="{506C5612-CE87-C3E6-0246-0644F06DFF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474" y="1311294"/>
            <a:ext cx="1816238" cy="3679517"/>
          </a:xfrm>
          <a:prstGeom prst="rect">
            <a:avLst/>
          </a:prstGeom>
        </p:spPr>
      </p:pic>
      <p:pic>
        <p:nvPicPr>
          <p:cNvPr id="13" name="Picture 12" descr="A close up of a moon&#10;&#10;Description automatically generated with medium confidence">
            <a:extLst>
              <a:ext uri="{FF2B5EF4-FFF2-40B4-BE49-F238E27FC236}">
                <a16:creationId xmlns:a16="http://schemas.microsoft.com/office/drawing/2014/main" id="{6B7AE409-F048-23C2-E3E6-77D90F5E39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343" y="1311294"/>
            <a:ext cx="1818852" cy="36795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C1A06E-6160-F26E-8A45-A3C81383D83E}"/>
              </a:ext>
            </a:extLst>
          </p:cNvPr>
          <p:cNvSpPr txBox="1"/>
          <p:nvPr/>
        </p:nvSpPr>
        <p:spPr>
          <a:xfrm>
            <a:off x="203409" y="4621477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(a)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E7787B-9D90-FD17-6B3E-06D38BB8B808}"/>
              </a:ext>
            </a:extLst>
          </p:cNvPr>
          <p:cNvSpPr txBox="1"/>
          <p:nvPr/>
        </p:nvSpPr>
        <p:spPr>
          <a:xfrm>
            <a:off x="3160705" y="4631392"/>
            <a:ext cx="588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(b)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0E7354-A6F3-BBA1-6F74-F805AF327667}"/>
              </a:ext>
            </a:extLst>
          </p:cNvPr>
          <p:cNvSpPr txBox="1"/>
          <p:nvPr/>
        </p:nvSpPr>
        <p:spPr>
          <a:xfrm>
            <a:off x="6131041" y="4631392"/>
            <a:ext cx="588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(c)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AE80F6-D8B1-4249-DF8B-F2D6F4EA27B5}"/>
              </a:ext>
            </a:extLst>
          </p:cNvPr>
          <p:cNvSpPr txBox="1"/>
          <p:nvPr/>
        </p:nvSpPr>
        <p:spPr>
          <a:xfrm>
            <a:off x="8090220" y="4640531"/>
            <a:ext cx="588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(d)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055428-2BF7-CFBB-3720-E7781ACF5AF4}"/>
              </a:ext>
            </a:extLst>
          </p:cNvPr>
          <p:cNvSpPr txBox="1"/>
          <p:nvPr/>
        </p:nvSpPr>
        <p:spPr>
          <a:xfrm>
            <a:off x="10053832" y="4628877"/>
            <a:ext cx="588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(e)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13D10F-41F4-951C-B20A-456A35B5419B}"/>
              </a:ext>
            </a:extLst>
          </p:cNvPr>
          <p:cNvSpPr txBox="1"/>
          <p:nvPr/>
        </p:nvSpPr>
        <p:spPr>
          <a:xfrm>
            <a:off x="0" y="6376128"/>
            <a:ext cx="16750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Pre-processing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9016D7-A20B-EF8D-09AA-CD75D02AED3C}"/>
              </a:ext>
            </a:extLst>
          </p:cNvPr>
          <p:cNvSpPr txBox="1"/>
          <p:nvPr/>
        </p:nvSpPr>
        <p:spPr>
          <a:xfrm>
            <a:off x="837541" y="881816"/>
            <a:ext cx="1385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Original image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E6227D-743A-6829-83AF-07FE81E065D3}"/>
              </a:ext>
            </a:extLst>
          </p:cNvPr>
          <p:cNvSpPr txBox="1"/>
          <p:nvPr/>
        </p:nvSpPr>
        <p:spPr>
          <a:xfrm>
            <a:off x="3920213" y="881816"/>
            <a:ext cx="1716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Thresholded</a:t>
            </a:r>
            <a:r>
              <a:rPr lang="en-US" sz="1600" dirty="0"/>
              <a:t> Mask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9C0F26-6286-8308-1984-9E000530C1EF}"/>
              </a:ext>
            </a:extLst>
          </p:cNvPr>
          <p:cNvSpPr txBox="1"/>
          <p:nvPr/>
        </p:nvSpPr>
        <p:spPr>
          <a:xfrm>
            <a:off x="6135745" y="389373"/>
            <a:ext cx="18070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Segmented image </a:t>
            </a:r>
          </a:p>
          <a:p>
            <a:pPr algn="ctr"/>
            <a:r>
              <a:rPr lang="en-US" sz="1600" dirty="0"/>
              <a:t>without redundant </a:t>
            </a:r>
          </a:p>
          <a:p>
            <a:pPr algn="ctr"/>
            <a:r>
              <a:rPr lang="en-US" sz="1600" dirty="0"/>
              <a:t>background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741278-F17B-D9DE-8825-FFAE5AE31D22}"/>
              </a:ext>
            </a:extLst>
          </p:cNvPr>
          <p:cNvSpPr txBox="1"/>
          <p:nvPr/>
        </p:nvSpPr>
        <p:spPr>
          <a:xfrm>
            <a:off x="8295531" y="881816"/>
            <a:ext cx="13901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CLAHE applied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DD99B9-84AA-0677-402C-374FD96B3C26}"/>
              </a:ext>
            </a:extLst>
          </p:cNvPr>
          <p:cNvSpPr txBox="1"/>
          <p:nvPr/>
        </p:nvSpPr>
        <p:spPr>
          <a:xfrm>
            <a:off x="9852212" y="589428"/>
            <a:ext cx="2191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Final result subsampled </a:t>
            </a:r>
          </a:p>
          <a:p>
            <a:pPr algn="ctr"/>
            <a:r>
              <a:rPr lang="en-US" sz="1600" dirty="0"/>
              <a:t>¼ of original size</a:t>
            </a:r>
          </a:p>
        </p:txBody>
      </p:sp>
    </p:spTree>
    <p:extLst>
      <p:ext uri="{BB962C8B-B14F-4D97-AF65-F5344CB8AC3E}">
        <p14:creationId xmlns:p14="http://schemas.microsoft.com/office/powerpoint/2010/main" val="4215159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oon, sphere, astronomical object, planet&#10;&#10;Description automatically generated">
            <a:extLst>
              <a:ext uri="{FF2B5EF4-FFF2-40B4-BE49-F238E27FC236}">
                <a16:creationId xmlns:a16="http://schemas.microsoft.com/office/drawing/2014/main" id="{D437F7A9-6393-85F2-5CEA-04D23349E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943" y="750189"/>
            <a:ext cx="1825568" cy="224027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BD9B59B-F566-EA84-2490-48840FD61D1D}"/>
              </a:ext>
            </a:extLst>
          </p:cNvPr>
          <p:cNvCxnSpPr>
            <a:cxnSpLocks/>
          </p:cNvCxnSpPr>
          <p:nvPr/>
        </p:nvCxnSpPr>
        <p:spPr>
          <a:xfrm>
            <a:off x="3125511" y="1870320"/>
            <a:ext cx="3049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ight Brace 15">
            <a:extLst>
              <a:ext uri="{FF2B5EF4-FFF2-40B4-BE49-F238E27FC236}">
                <a16:creationId xmlns:a16="http://schemas.microsoft.com/office/drawing/2014/main" id="{FC40FE86-A6A4-21EE-F776-DBA60DD067F5}"/>
              </a:ext>
            </a:extLst>
          </p:cNvPr>
          <p:cNvSpPr/>
          <p:nvPr/>
        </p:nvSpPr>
        <p:spPr>
          <a:xfrm rot="5400000">
            <a:off x="3896825" y="2533940"/>
            <a:ext cx="304800" cy="144486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moon, sphere, circle, astronomical object&#10;&#10;Description automatically generated">
            <a:extLst>
              <a:ext uri="{FF2B5EF4-FFF2-40B4-BE49-F238E27FC236}">
                <a16:creationId xmlns:a16="http://schemas.microsoft.com/office/drawing/2014/main" id="{F0DCDEB4-C863-3A13-6466-60AA739B0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510" y="750196"/>
            <a:ext cx="1237430" cy="2240264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7D5D233B-1B4A-479C-F971-26C8122548DB}"/>
              </a:ext>
            </a:extLst>
          </p:cNvPr>
          <p:cNvSpPr/>
          <p:nvPr/>
        </p:nvSpPr>
        <p:spPr>
          <a:xfrm rot="16200000">
            <a:off x="7450014" y="-1677893"/>
            <a:ext cx="304800" cy="517338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C3A0B-FDC6-CC13-8A95-F6141FED4F59}"/>
              </a:ext>
            </a:extLst>
          </p:cNvPr>
          <p:cNvSpPr txBox="1"/>
          <p:nvPr/>
        </p:nvSpPr>
        <p:spPr>
          <a:xfrm>
            <a:off x="3211684" y="3375020"/>
            <a:ext cx="16750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Pre-processed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04809D-6682-9122-B71C-7BAF98272C9B}"/>
              </a:ext>
            </a:extLst>
          </p:cNvPr>
          <p:cNvCxnSpPr>
            <a:cxnSpLocks/>
          </p:cNvCxnSpPr>
          <p:nvPr/>
        </p:nvCxnSpPr>
        <p:spPr>
          <a:xfrm>
            <a:off x="4667940" y="1870320"/>
            <a:ext cx="3049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DFEF1A8-3866-23D3-04D3-D43C1E476149}"/>
              </a:ext>
            </a:extLst>
          </p:cNvPr>
          <p:cNvSpPr/>
          <p:nvPr/>
        </p:nvSpPr>
        <p:spPr>
          <a:xfrm>
            <a:off x="5058507" y="1084302"/>
            <a:ext cx="5087815" cy="1881642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C774C9-4100-71D1-75A6-28450B0657F4}"/>
              </a:ext>
            </a:extLst>
          </p:cNvPr>
          <p:cNvSpPr txBox="1"/>
          <p:nvPr/>
        </p:nvSpPr>
        <p:spPr>
          <a:xfrm>
            <a:off x="4377348" y="2001061"/>
            <a:ext cx="16750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B2F128-1122-ECC7-E0B4-4B4F346017AF}"/>
              </a:ext>
            </a:extLst>
          </p:cNvPr>
          <p:cNvSpPr txBox="1"/>
          <p:nvPr/>
        </p:nvSpPr>
        <p:spPr>
          <a:xfrm>
            <a:off x="7966571" y="2001061"/>
            <a:ext cx="16750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D12913-11F5-5E7B-9233-0E23F9E012D4}"/>
              </a:ext>
            </a:extLst>
          </p:cNvPr>
          <p:cNvSpPr txBox="1"/>
          <p:nvPr/>
        </p:nvSpPr>
        <p:spPr>
          <a:xfrm>
            <a:off x="5480693" y="1171713"/>
            <a:ext cx="6290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Scale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6A663C-6C02-2866-738A-6B52D5D9C95C}"/>
              </a:ext>
            </a:extLst>
          </p:cNvPr>
          <p:cNvSpPr txBox="1"/>
          <p:nvPr/>
        </p:nvSpPr>
        <p:spPr>
          <a:xfrm>
            <a:off x="6294782" y="1171712"/>
            <a:ext cx="6290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Scale 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A575E9-4499-8F27-BB0F-F09BB44E3A21}"/>
              </a:ext>
            </a:extLst>
          </p:cNvPr>
          <p:cNvSpPr txBox="1"/>
          <p:nvPr/>
        </p:nvSpPr>
        <p:spPr>
          <a:xfrm>
            <a:off x="7085930" y="1171712"/>
            <a:ext cx="6290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Scale 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FDD838-4B1C-26DA-B498-2596CB8F5479}"/>
              </a:ext>
            </a:extLst>
          </p:cNvPr>
          <p:cNvSpPr txBox="1"/>
          <p:nvPr/>
        </p:nvSpPr>
        <p:spPr>
          <a:xfrm>
            <a:off x="7906040" y="1171712"/>
            <a:ext cx="6290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Scale 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CF8D94-054E-4365-955F-9368DB52772B}"/>
              </a:ext>
            </a:extLst>
          </p:cNvPr>
          <p:cNvSpPr txBox="1"/>
          <p:nvPr/>
        </p:nvSpPr>
        <p:spPr>
          <a:xfrm>
            <a:off x="9062130" y="1171712"/>
            <a:ext cx="6290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Scale 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B37084-316A-0CAB-E4E8-8BD0482B4E67}"/>
              </a:ext>
            </a:extLst>
          </p:cNvPr>
          <p:cNvSpPr txBox="1"/>
          <p:nvPr/>
        </p:nvSpPr>
        <p:spPr>
          <a:xfrm>
            <a:off x="5058507" y="409876"/>
            <a:ext cx="50878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The image output from MMS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5C68F2C-8112-A63A-A556-49CAD0F0C91A}"/>
              </a:ext>
            </a:extLst>
          </p:cNvPr>
          <p:cNvCxnSpPr>
            <a:cxnSpLocks/>
          </p:cNvCxnSpPr>
          <p:nvPr/>
        </p:nvCxnSpPr>
        <p:spPr>
          <a:xfrm>
            <a:off x="7669343" y="2965944"/>
            <a:ext cx="0" cy="377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4B2F4FFE-0CC8-6CA4-3B1B-E2FDDD1F690B}"/>
              </a:ext>
            </a:extLst>
          </p:cNvPr>
          <p:cNvSpPr/>
          <p:nvPr/>
        </p:nvSpPr>
        <p:spPr>
          <a:xfrm>
            <a:off x="5058507" y="3375020"/>
            <a:ext cx="508781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Mean Shift Filter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2212B2C-F8F0-0457-9CCA-A00487AF4B71}"/>
              </a:ext>
            </a:extLst>
          </p:cNvPr>
          <p:cNvSpPr/>
          <p:nvPr/>
        </p:nvSpPr>
        <p:spPr>
          <a:xfrm>
            <a:off x="5058507" y="3809900"/>
            <a:ext cx="5087815" cy="1881642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A picture containing black, darkness, black and white, monochrome&#10;&#10;Description automatically generated">
            <a:extLst>
              <a:ext uri="{FF2B5EF4-FFF2-40B4-BE49-F238E27FC236}">
                <a16:creationId xmlns:a16="http://schemas.microsoft.com/office/drawing/2014/main" id="{CC3924F1-199E-C778-E3E1-390FFA8D66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954" y="4143534"/>
            <a:ext cx="738500" cy="1336992"/>
          </a:xfrm>
          <a:prstGeom prst="rect">
            <a:avLst/>
          </a:prstGeom>
        </p:spPr>
      </p:pic>
      <p:pic>
        <p:nvPicPr>
          <p:cNvPr id="44" name="Picture 43" descr="A picture containing black, darkness, black and white, monochrome&#10;&#10;Description automatically generated">
            <a:extLst>
              <a:ext uri="{FF2B5EF4-FFF2-40B4-BE49-F238E27FC236}">
                <a16:creationId xmlns:a16="http://schemas.microsoft.com/office/drawing/2014/main" id="{CF1E85D1-5184-DC5E-15CF-2F6B9A44E4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45" y="4143534"/>
            <a:ext cx="738499" cy="1336992"/>
          </a:xfrm>
          <a:prstGeom prst="rect">
            <a:avLst/>
          </a:prstGeom>
        </p:spPr>
      </p:pic>
      <p:pic>
        <p:nvPicPr>
          <p:cNvPr id="45" name="Picture 44" descr="A picture containing black, darkness, black and white, monochrome photography&#10;&#10;Description automatically generated">
            <a:extLst>
              <a:ext uri="{FF2B5EF4-FFF2-40B4-BE49-F238E27FC236}">
                <a16:creationId xmlns:a16="http://schemas.microsoft.com/office/drawing/2014/main" id="{7CA8D353-D0A2-A6D4-E1C2-0D58514C5C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135" y="4143532"/>
            <a:ext cx="738500" cy="1336994"/>
          </a:xfrm>
          <a:prstGeom prst="rect">
            <a:avLst/>
          </a:prstGeom>
        </p:spPr>
      </p:pic>
      <p:pic>
        <p:nvPicPr>
          <p:cNvPr id="46" name="Picture 45" descr="A picture containing black, black and white, darkness, monochrome&#10;&#10;Description automatically generated">
            <a:extLst>
              <a:ext uri="{FF2B5EF4-FFF2-40B4-BE49-F238E27FC236}">
                <a16:creationId xmlns:a16="http://schemas.microsoft.com/office/drawing/2014/main" id="{6BFAB86C-89CC-A4F2-674B-D938789C80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224" y="4143532"/>
            <a:ext cx="738502" cy="133699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9745CFB-111A-1E8B-B42D-758E4EF1F853}"/>
              </a:ext>
            </a:extLst>
          </p:cNvPr>
          <p:cNvSpPr txBox="1"/>
          <p:nvPr/>
        </p:nvSpPr>
        <p:spPr>
          <a:xfrm>
            <a:off x="4377348" y="4726659"/>
            <a:ext cx="16750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…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EBE351-D712-6C3A-190D-C1DD9336B415}"/>
              </a:ext>
            </a:extLst>
          </p:cNvPr>
          <p:cNvSpPr txBox="1"/>
          <p:nvPr/>
        </p:nvSpPr>
        <p:spPr>
          <a:xfrm>
            <a:off x="7966571" y="4726659"/>
            <a:ext cx="16750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…</a:t>
            </a:r>
          </a:p>
        </p:txBody>
      </p:sp>
      <p:pic>
        <p:nvPicPr>
          <p:cNvPr id="49" name="Picture 48" descr="A picture containing moon, astronomical object, celestial event, moonlight&#10;&#10;Description automatically generated">
            <a:extLst>
              <a:ext uri="{FF2B5EF4-FFF2-40B4-BE49-F238E27FC236}">
                <a16:creationId xmlns:a16="http://schemas.microsoft.com/office/drawing/2014/main" id="{980CBEEA-0E73-876F-7BAF-B88E2225F5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391" y="4143532"/>
            <a:ext cx="738502" cy="1336994"/>
          </a:xfrm>
          <a:prstGeom prst="rect">
            <a:avLst/>
          </a:prstGeom>
        </p:spPr>
      </p:pic>
      <p:pic>
        <p:nvPicPr>
          <p:cNvPr id="51" name="Picture 50" descr="A picture containing black, monochrome, black and white, monochrome photography&#10;&#10;Description automatically generated">
            <a:extLst>
              <a:ext uri="{FF2B5EF4-FFF2-40B4-BE49-F238E27FC236}">
                <a16:creationId xmlns:a16="http://schemas.microsoft.com/office/drawing/2014/main" id="{E27ADBCA-1B1E-E0B0-17C0-A5CF7272D1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882" y="1417934"/>
            <a:ext cx="738501" cy="1336994"/>
          </a:xfrm>
          <a:prstGeom prst="rect">
            <a:avLst/>
          </a:prstGeom>
        </p:spPr>
      </p:pic>
      <p:pic>
        <p:nvPicPr>
          <p:cNvPr id="53" name="Picture 52" descr="A picture containing black, black and white, monochrome&#10;&#10;Description automatically generated">
            <a:extLst>
              <a:ext uri="{FF2B5EF4-FFF2-40B4-BE49-F238E27FC236}">
                <a16:creationId xmlns:a16="http://schemas.microsoft.com/office/drawing/2014/main" id="{D8AB17E2-D855-DCCE-B14A-9A5BDE96A8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45" y="1417933"/>
            <a:ext cx="738501" cy="1336994"/>
          </a:xfrm>
          <a:prstGeom prst="rect">
            <a:avLst/>
          </a:prstGeom>
        </p:spPr>
      </p:pic>
      <p:pic>
        <p:nvPicPr>
          <p:cNvPr id="55" name="Picture 54" descr="A picture containing black, monochrome, black and white, moon&#10;&#10;Description automatically generated">
            <a:extLst>
              <a:ext uri="{FF2B5EF4-FFF2-40B4-BE49-F238E27FC236}">
                <a16:creationId xmlns:a16="http://schemas.microsoft.com/office/drawing/2014/main" id="{27EEB693-ACF9-C3DA-D452-97DD931AF1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062" y="1424410"/>
            <a:ext cx="734923" cy="1330518"/>
          </a:xfrm>
          <a:prstGeom prst="rect">
            <a:avLst/>
          </a:prstGeom>
        </p:spPr>
      </p:pic>
      <p:pic>
        <p:nvPicPr>
          <p:cNvPr id="57" name="Picture 56" descr="A picture containing black, monochrome, black and white, moon&#10;&#10;Description automatically generated">
            <a:extLst>
              <a:ext uri="{FF2B5EF4-FFF2-40B4-BE49-F238E27FC236}">
                <a16:creationId xmlns:a16="http://schemas.microsoft.com/office/drawing/2014/main" id="{88D1CC20-40B7-865E-1AB0-3EDAA9A54B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369" y="1417933"/>
            <a:ext cx="734924" cy="1330519"/>
          </a:xfrm>
          <a:prstGeom prst="rect">
            <a:avLst/>
          </a:prstGeom>
        </p:spPr>
      </p:pic>
      <p:pic>
        <p:nvPicPr>
          <p:cNvPr id="59" name="Picture 58" descr="A picture containing black and white, black, monochrome photography, monochrome&#10;&#10;Description automatically generated">
            <a:extLst>
              <a:ext uri="{FF2B5EF4-FFF2-40B4-BE49-F238E27FC236}">
                <a16:creationId xmlns:a16="http://schemas.microsoft.com/office/drawing/2014/main" id="{A4953268-F251-DB8F-7DF8-344E3B53B7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130" y="1424408"/>
            <a:ext cx="734924" cy="133051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735E2550-0F2C-E1B6-FCC6-9ED024A2484F}"/>
              </a:ext>
            </a:extLst>
          </p:cNvPr>
          <p:cNvSpPr txBox="1"/>
          <p:nvPr/>
        </p:nvSpPr>
        <p:spPr>
          <a:xfrm>
            <a:off x="-1" y="6376128"/>
            <a:ext cx="57341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Multi-scale Morphological Sifting (MMS) + Mean Shift Filter (MSF)</a:t>
            </a:r>
          </a:p>
        </p:txBody>
      </p:sp>
    </p:spTree>
    <p:extLst>
      <p:ext uri="{BB962C8B-B14F-4D97-AF65-F5344CB8AC3E}">
        <p14:creationId xmlns:p14="http://schemas.microsoft.com/office/powerpoint/2010/main" val="870192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DFEF1A8-3866-23D3-04D3-D43C1E476149}"/>
              </a:ext>
            </a:extLst>
          </p:cNvPr>
          <p:cNvSpPr>
            <a:spLocks/>
          </p:cNvSpPr>
          <p:nvPr/>
        </p:nvSpPr>
        <p:spPr>
          <a:xfrm>
            <a:off x="3259015" y="1359794"/>
            <a:ext cx="5087815" cy="1881642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C774C9-4100-71D1-75A6-28450B0657F4}"/>
              </a:ext>
            </a:extLst>
          </p:cNvPr>
          <p:cNvSpPr txBox="1">
            <a:spLocks/>
          </p:cNvSpPr>
          <p:nvPr/>
        </p:nvSpPr>
        <p:spPr>
          <a:xfrm>
            <a:off x="2577856" y="2276553"/>
            <a:ext cx="16750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B2F128-1122-ECC7-E0B4-4B4F346017AF}"/>
              </a:ext>
            </a:extLst>
          </p:cNvPr>
          <p:cNvSpPr txBox="1">
            <a:spLocks/>
          </p:cNvSpPr>
          <p:nvPr/>
        </p:nvSpPr>
        <p:spPr>
          <a:xfrm>
            <a:off x="6167079" y="2276553"/>
            <a:ext cx="16750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D12913-11F5-5E7B-9233-0E23F9E012D4}"/>
              </a:ext>
            </a:extLst>
          </p:cNvPr>
          <p:cNvSpPr txBox="1">
            <a:spLocks/>
          </p:cNvSpPr>
          <p:nvPr/>
        </p:nvSpPr>
        <p:spPr>
          <a:xfrm>
            <a:off x="3681201" y="1447205"/>
            <a:ext cx="6290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Scale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6A663C-6C02-2866-738A-6B52D5D9C95C}"/>
              </a:ext>
            </a:extLst>
          </p:cNvPr>
          <p:cNvSpPr txBox="1">
            <a:spLocks/>
          </p:cNvSpPr>
          <p:nvPr/>
        </p:nvSpPr>
        <p:spPr>
          <a:xfrm>
            <a:off x="4495290" y="1447204"/>
            <a:ext cx="6290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Scale 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A575E9-4499-8F27-BB0F-F09BB44E3A21}"/>
              </a:ext>
            </a:extLst>
          </p:cNvPr>
          <p:cNvSpPr txBox="1">
            <a:spLocks/>
          </p:cNvSpPr>
          <p:nvPr/>
        </p:nvSpPr>
        <p:spPr>
          <a:xfrm>
            <a:off x="5286438" y="1447204"/>
            <a:ext cx="6290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Scale 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FDD838-4B1C-26DA-B498-2596CB8F5479}"/>
              </a:ext>
            </a:extLst>
          </p:cNvPr>
          <p:cNvSpPr txBox="1">
            <a:spLocks/>
          </p:cNvSpPr>
          <p:nvPr/>
        </p:nvSpPr>
        <p:spPr>
          <a:xfrm>
            <a:off x="6106548" y="1447204"/>
            <a:ext cx="6290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Scale 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CF8D94-054E-4365-955F-9368DB52772B}"/>
              </a:ext>
            </a:extLst>
          </p:cNvPr>
          <p:cNvSpPr txBox="1">
            <a:spLocks/>
          </p:cNvSpPr>
          <p:nvPr/>
        </p:nvSpPr>
        <p:spPr>
          <a:xfrm>
            <a:off x="7262638" y="1447204"/>
            <a:ext cx="6290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Scale 9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5C68F2C-8112-A63A-A556-49CAD0F0C91A}"/>
              </a:ext>
            </a:extLst>
          </p:cNvPr>
          <p:cNvCxnSpPr>
            <a:cxnSpLocks/>
          </p:cNvCxnSpPr>
          <p:nvPr/>
        </p:nvCxnSpPr>
        <p:spPr>
          <a:xfrm>
            <a:off x="5869851" y="3241436"/>
            <a:ext cx="0" cy="244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4B2F4FFE-0CC8-6CA4-3B1B-E2FDDD1F690B}"/>
              </a:ext>
            </a:extLst>
          </p:cNvPr>
          <p:cNvSpPr>
            <a:spLocks/>
          </p:cNvSpPr>
          <p:nvPr/>
        </p:nvSpPr>
        <p:spPr>
          <a:xfrm>
            <a:off x="3260607" y="3517568"/>
            <a:ext cx="508781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Post-Processing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2212B2C-F8F0-0457-9CCA-A00487AF4B71}"/>
              </a:ext>
            </a:extLst>
          </p:cNvPr>
          <p:cNvSpPr>
            <a:spLocks/>
          </p:cNvSpPr>
          <p:nvPr/>
        </p:nvSpPr>
        <p:spPr>
          <a:xfrm>
            <a:off x="3259015" y="3945634"/>
            <a:ext cx="5087815" cy="1599876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9745CFB-111A-1E8B-B42D-758E4EF1F853}"/>
              </a:ext>
            </a:extLst>
          </p:cNvPr>
          <p:cNvSpPr txBox="1">
            <a:spLocks/>
          </p:cNvSpPr>
          <p:nvPr/>
        </p:nvSpPr>
        <p:spPr>
          <a:xfrm>
            <a:off x="2577856" y="4681066"/>
            <a:ext cx="16750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…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EBE351-D712-6C3A-190D-C1DD9336B415}"/>
              </a:ext>
            </a:extLst>
          </p:cNvPr>
          <p:cNvSpPr txBox="1">
            <a:spLocks/>
          </p:cNvSpPr>
          <p:nvPr/>
        </p:nvSpPr>
        <p:spPr>
          <a:xfrm>
            <a:off x="6167079" y="4681066"/>
            <a:ext cx="16750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…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024070-AE88-D8D1-9D70-74F81EBF0407}"/>
              </a:ext>
            </a:extLst>
          </p:cNvPr>
          <p:cNvCxnSpPr>
            <a:cxnSpLocks/>
          </p:cNvCxnSpPr>
          <p:nvPr/>
        </p:nvCxnSpPr>
        <p:spPr>
          <a:xfrm flipH="1">
            <a:off x="4463307" y="4412105"/>
            <a:ext cx="474550" cy="5134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F69F5460-E75D-9299-8BB5-A418F093B904}"/>
              </a:ext>
            </a:extLst>
          </p:cNvPr>
          <p:cNvSpPr/>
          <p:nvPr/>
        </p:nvSpPr>
        <p:spPr>
          <a:xfrm>
            <a:off x="4124383" y="4249439"/>
            <a:ext cx="159591" cy="15826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drawing, stencil, art, black and white&#10;&#10;Description automatically generated">
            <a:extLst>
              <a:ext uri="{FF2B5EF4-FFF2-40B4-BE49-F238E27FC236}">
                <a16:creationId xmlns:a16="http://schemas.microsoft.com/office/drawing/2014/main" id="{D88F77F7-BB1C-AC63-46B3-C185DEF37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145" y="1686178"/>
            <a:ext cx="738494" cy="133698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F3883D-5AC0-07AB-5598-441564F0407F}"/>
              </a:ext>
            </a:extLst>
          </p:cNvPr>
          <p:cNvSpPr>
            <a:spLocks/>
          </p:cNvSpPr>
          <p:nvPr/>
        </p:nvSpPr>
        <p:spPr>
          <a:xfrm>
            <a:off x="3259015" y="912716"/>
            <a:ext cx="508781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K-Means</a:t>
            </a:r>
          </a:p>
        </p:txBody>
      </p:sp>
      <p:pic>
        <p:nvPicPr>
          <p:cNvPr id="15" name="Picture 14" descr="A picture containing black, darkness, moon, black and white&#10;&#10;Description automatically generated">
            <a:extLst>
              <a:ext uri="{FF2B5EF4-FFF2-40B4-BE49-F238E27FC236}">
                <a16:creationId xmlns:a16="http://schemas.microsoft.com/office/drawing/2014/main" id="{21B57405-35A2-FDF7-AE2A-6DD7DB7BF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023" y="1693425"/>
            <a:ext cx="734491" cy="1329735"/>
          </a:xfrm>
          <a:prstGeom prst="rect">
            <a:avLst/>
          </a:prstGeom>
        </p:spPr>
      </p:pic>
      <p:pic>
        <p:nvPicPr>
          <p:cNvPr id="20" name="Picture 19" descr="A picture containing black, darkness, moon, black and white&#10;&#10;Description automatically generated">
            <a:extLst>
              <a:ext uri="{FF2B5EF4-FFF2-40B4-BE49-F238E27FC236}">
                <a16:creationId xmlns:a16="http://schemas.microsoft.com/office/drawing/2014/main" id="{A472D348-AC63-8DD4-DD48-A81D99FADD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88" y="1699900"/>
            <a:ext cx="738494" cy="1336982"/>
          </a:xfrm>
          <a:prstGeom prst="rect">
            <a:avLst/>
          </a:prstGeom>
        </p:spPr>
      </p:pic>
      <p:pic>
        <p:nvPicPr>
          <p:cNvPr id="22" name="Picture 21" descr="A picture containing black, black and white, darkness, monochrome photography&#10;&#10;Description automatically generated">
            <a:extLst>
              <a:ext uri="{FF2B5EF4-FFF2-40B4-BE49-F238E27FC236}">
                <a16:creationId xmlns:a16="http://schemas.microsoft.com/office/drawing/2014/main" id="{0F70E256-99C6-A835-AA53-2ADC87D732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956" y="1699900"/>
            <a:ext cx="738494" cy="1336982"/>
          </a:xfrm>
          <a:prstGeom prst="rect">
            <a:avLst/>
          </a:prstGeom>
        </p:spPr>
      </p:pic>
      <p:pic>
        <p:nvPicPr>
          <p:cNvPr id="60" name="Picture 59" descr="A picture containing moon, black, darkness, black and white&#10;&#10;Description automatically generated">
            <a:extLst>
              <a:ext uri="{FF2B5EF4-FFF2-40B4-BE49-F238E27FC236}">
                <a16:creationId xmlns:a16="http://schemas.microsoft.com/office/drawing/2014/main" id="{36450CB5-9E66-AE65-F000-1293ACE529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058" y="1693425"/>
            <a:ext cx="734491" cy="1329735"/>
          </a:xfrm>
          <a:prstGeom prst="rect">
            <a:avLst/>
          </a:prstGeom>
        </p:spPr>
      </p:pic>
      <p:pic>
        <p:nvPicPr>
          <p:cNvPr id="65" name="Picture 64" descr="A white spot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F7F8B69-01BB-C415-B727-41BCFADD5B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744" y="4097999"/>
            <a:ext cx="738467" cy="1336934"/>
          </a:xfrm>
          <a:prstGeom prst="rect">
            <a:avLst/>
          </a:prstGeom>
        </p:spPr>
      </p:pic>
      <p:pic>
        <p:nvPicPr>
          <p:cNvPr id="67" name="Picture 66" descr="A picture containing darkness, black, moonlight, astronomical object&#10;&#10;Description automatically generated">
            <a:extLst>
              <a:ext uri="{FF2B5EF4-FFF2-40B4-BE49-F238E27FC236}">
                <a16:creationId xmlns:a16="http://schemas.microsoft.com/office/drawing/2014/main" id="{7733B3CF-8536-32DD-649D-3D64E4D03D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034" y="4101982"/>
            <a:ext cx="738468" cy="1336935"/>
          </a:xfrm>
          <a:prstGeom prst="rect">
            <a:avLst/>
          </a:prstGeom>
        </p:spPr>
      </p:pic>
      <p:pic>
        <p:nvPicPr>
          <p:cNvPr id="70" name="Picture 69" descr="A picture containing black, darkness, moon, screenshot&#10;&#10;Description automatically generated">
            <a:extLst>
              <a:ext uri="{FF2B5EF4-FFF2-40B4-BE49-F238E27FC236}">
                <a16:creationId xmlns:a16="http://schemas.microsoft.com/office/drawing/2014/main" id="{4BD61D32-A97B-ED8C-5DC8-C22944AEB3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349" y="4094262"/>
            <a:ext cx="733373" cy="1327709"/>
          </a:xfrm>
          <a:prstGeom prst="rect">
            <a:avLst/>
          </a:prstGeom>
        </p:spPr>
      </p:pic>
      <p:pic>
        <p:nvPicPr>
          <p:cNvPr id="72" name="Picture 71" descr="A picture containing black, darkness, black and white, moon&#10;&#10;Description automatically generated">
            <a:extLst>
              <a:ext uri="{FF2B5EF4-FFF2-40B4-BE49-F238E27FC236}">
                <a16:creationId xmlns:a16="http://schemas.microsoft.com/office/drawing/2014/main" id="{03890C57-D84C-F5E1-05F6-7A7147D469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48" y="4101982"/>
            <a:ext cx="714607" cy="1293737"/>
          </a:xfrm>
          <a:prstGeom prst="rect">
            <a:avLst/>
          </a:prstGeom>
        </p:spPr>
      </p:pic>
      <p:pic>
        <p:nvPicPr>
          <p:cNvPr id="74" name="Picture 73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1B5CBEDA-5F2E-2DB1-9FA6-937878C3EC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942" y="4085644"/>
            <a:ext cx="714607" cy="12937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BFEA26-9676-CC8F-A070-6108DE6299EA}"/>
              </a:ext>
            </a:extLst>
          </p:cNvPr>
          <p:cNvSpPr txBox="1"/>
          <p:nvPr/>
        </p:nvSpPr>
        <p:spPr>
          <a:xfrm>
            <a:off x="404446" y="6376128"/>
            <a:ext cx="53297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K-means + Post-processing</a:t>
            </a:r>
          </a:p>
        </p:txBody>
      </p:sp>
    </p:spTree>
    <p:extLst>
      <p:ext uri="{BB962C8B-B14F-4D97-AF65-F5344CB8AC3E}">
        <p14:creationId xmlns:p14="http://schemas.microsoft.com/office/powerpoint/2010/main" val="3200249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66E4208-B592-5BF6-1E01-48DF3291C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693" y="85133"/>
            <a:ext cx="6074614" cy="33438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BB8CB6-80F3-B882-86D6-A090D2A44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829" y="3496622"/>
            <a:ext cx="3564478" cy="327624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D2BC32B-7FAC-8F2D-8AD2-C5D6EE4D9429}"/>
              </a:ext>
            </a:extLst>
          </p:cNvPr>
          <p:cNvCxnSpPr>
            <a:cxnSpLocks/>
          </p:cNvCxnSpPr>
          <p:nvPr/>
        </p:nvCxnSpPr>
        <p:spPr>
          <a:xfrm>
            <a:off x="7418058" y="3390900"/>
            <a:ext cx="0" cy="13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50CE3F-6B22-D005-1055-0E15B0CBA9BB}"/>
              </a:ext>
            </a:extLst>
          </p:cNvPr>
          <p:cNvSpPr txBox="1"/>
          <p:nvPr/>
        </p:nvSpPr>
        <p:spPr>
          <a:xfrm>
            <a:off x="404446" y="6376128"/>
            <a:ext cx="53297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Full pipeline</a:t>
            </a:r>
          </a:p>
        </p:txBody>
      </p:sp>
    </p:spTree>
    <p:extLst>
      <p:ext uri="{BB962C8B-B14F-4D97-AF65-F5344CB8AC3E}">
        <p14:creationId xmlns:p14="http://schemas.microsoft.com/office/powerpoint/2010/main" val="3704182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ircle&#10;&#10;Description automatically generated">
            <a:extLst>
              <a:ext uri="{FF2B5EF4-FFF2-40B4-BE49-F238E27FC236}">
                <a16:creationId xmlns:a16="http://schemas.microsoft.com/office/drawing/2014/main" id="{68E1D7FB-E958-F9F1-4AA8-CEA5AD6C64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68" t="5874" r="3155" b="71875"/>
          <a:stretch/>
        </p:blipFill>
        <p:spPr>
          <a:xfrm>
            <a:off x="3769732" y="598238"/>
            <a:ext cx="2513225" cy="2687093"/>
          </a:xfrm>
          <a:prstGeom prst="rect">
            <a:avLst/>
          </a:prstGeom>
        </p:spPr>
      </p:pic>
      <p:pic>
        <p:nvPicPr>
          <p:cNvPr id="7" name="Picture 6" descr="A close-up of a breast&#10;&#10;Description automatically generated with low confidence">
            <a:extLst>
              <a:ext uri="{FF2B5EF4-FFF2-40B4-BE49-F238E27FC236}">
                <a16:creationId xmlns:a16="http://schemas.microsoft.com/office/drawing/2014/main" id="{C749F854-1C89-490A-9882-2D983D88D4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2" t="19949" r="1886" b="18881"/>
          <a:stretch/>
        </p:blipFill>
        <p:spPr>
          <a:xfrm>
            <a:off x="391339" y="598238"/>
            <a:ext cx="3033295" cy="5661524"/>
          </a:xfrm>
          <a:prstGeom prst="rect">
            <a:avLst/>
          </a:prstGeom>
        </p:spPr>
      </p:pic>
      <p:pic>
        <p:nvPicPr>
          <p:cNvPr id="9" name="Picture 8" descr="A picture containing art&#10;&#10;Description automatically generated">
            <a:extLst>
              <a:ext uri="{FF2B5EF4-FFF2-40B4-BE49-F238E27FC236}">
                <a16:creationId xmlns:a16="http://schemas.microsoft.com/office/drawing/2014/main" id="{433454ED-ECF7-9BE1-67C0-6EE241DCF7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2010" r="42170" b="21900"/>
          <a:stretch/>
        </p:blipFill>
        <p:spPr>
          <a:xfrm>
            <a:off x="3769732" y="3572668"/>
            <a:ext cx="2513225" cy="2687093"/>
          </a:xfrm>
          <a:prstGeom prst="rect">
            <a:avLst/>
          </a:prstGeom>
        </p:spPr>
      </p:pic>
      <p:pic>
        <p:nvPicPr>
          <p:cNvPr id="11" name="Picture 10" descr="A close up of a breast&#10;&#10;Description automatically generated with low confidence">
            <a:extLst>
              <a:ext uri="{FF2B5EF4-FFF2-40B4-BE49-F238E27FC236}">
                <a16:creationId xmlns:a16="http://schemas.microsoft.com/office/drawing/2014/main" id="{625EF9C5-E6CA-9335-C2F1-A2191CA885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7" r="61965" b="76853"/>
          <a:stretch/>
        </p:blipFill>
        <p:spPr>
          <a:xfrm>
            <a:off x="6505952" y="596670"/>
            <a:ext cx="2513225" cy="2688661"/>
          </a:xfrm>
          <a:prstGeom prst="rect">
            <a:avLst/>
          </a:prstGeom>
        </p:spPr>
      </p:pic>
      <p:pic>
        <p:nvPicPr>
          <p:cNvPr id="13" name="Picture 12" descr="A close-up of a breast&#10;&#10;Description automatically generated with medium confidence">
            <a:extLst>
              <a:ext uri="{FF2B5EF4-FFF2-40B4-BE49-F238E27FC236}">
                <a16:creationId xmlns:a16="http://schemas.microsoft.com/office/drawing/2014/main" id="{B8BECEC0-D4B5-CED8-1512-9022D9FC4D1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31" t="28574" r="19225" b="48525"/>
          <a:stretch/>
        </p:blipFill>
        <p:spPr>
          <a:xfrm>
            <a:off x="6505951" y="3572667"/>
            <a:ext cx="2513225" cy="2687093"/>
          </a:xfrm>
          <a:prstGeom prst="rect">
            <a:avLst/>
          </a:prstGeom>
        </p:spPr>
      </p:pic>
      <p:pic>
        <p:nvPicPr>
          <p:cNvPr id="15" name="Picture 14" descr="A picture containing circle, moon, art, astronomy&#10;&#10;Description automatically generated">
            <a:extLst>
              <a:ext uri="{FF2B5EF4-FFF2-40B4-BE49-F238E27FC236}">
                <a16:creationId xmlns:a16="http://schemas.microsoft.com/office/drawing/2014/main" id="{084905A7-293C-CDF7-A6E1-CEDED17008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1" t="28092" r="28017" b="43918"/>
          <a:stretch/>
        </p:blipFill>
        <p:spPr>
          <a:xfrm>
            <a:off x="9242172" y="596670"/>
            <a:ext cx="2513224" cy="2660475"/>
          </a:xfrm>
          <a:prstGeom prst="rect">
            <a:avLst/>
          </a:prstGeom>
        </p:spPr>
      </p:pic>
      <p:pic>
        <p:nvPicPr>
          <p:cNvPr id="17" name="Picture 16" descr="A close up of a moon&#10;&#10;Description automatically generated with low confidence">
            <a:extLst>
              <a:ext uri="{FF2B5EF4-FFF2-40B4-BE49-F238E27FC236}">
                <a16:creationId xmlns:a16="http://schemas.microsoft.com/office/drawing/2014/main" id="{92588BD3-CC1F-3574-A042-0FFFCBB4A07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54" r="42155"/>
          <a:stretch/>
        </p:blipFill>
        <p:spPr>
          <a:xfrm>
            <a:off x="9242172" y="3557245"/>
            <a:ext cx="2513224" cy="27025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0C552FE-E6B8-12BA-1C18-959FAAE20F59}"/>
              </a:ext>
            </a:extLst>
          </p:cNvPr>
          <p:cNvSpPr txBox="1"/>
          <p:nvPr/>
        </p:nvSpPr>
        <p:spPr>
          <a:xfrm>
            <a:off x="453479" y="5802673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(a)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146BEC-436B-A0DF-5474-3B38833CE03E}"/>
              </a:ext>
            </a:extLst>
          </p:cNvPr>
          <p:cNvSpPr txBox="1"/>
          <p:nvPr/>
        </p:nvSpPr>
        <p:spPr>
          <a:xfrm>
            <a:off x="3769732" y="2867784"/>
            <a:ext cx="4171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(b)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717748-B789-0DFC-596D-2B447A5FDC18}"/>
              </a:ext>
            </a:extLst>
          </p:cNvPr>
          <p:cNvSpPr txBox="1"/>
          <p:nvPr/>
        </p:nvSpPr>
        <p:spPr>
          <a:xfrm>
            <a:off x="3774789" y="5802673"/>
            <a:ext cx="396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(c)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3646D3-4507-823A-16BE-8A833627BE6E}"/>
              </a:ext>
            </a:extLst>
          </p:cNvPr>
          <p:cNvSpPr txBox="1"/>
          <p:nvPr/>
        </p:nvSpPr>
        <p:spPr>
          <a:xfrm>
            <a:off x="6505951" y="2862297"/>
            <a:ext cx="4171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(d)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5C1069-9B53-02B8-E4BE-599DADBF9E26}"/>
              </a:ext>
            </a:extLst>
          </p:cNvPr>
          <p:cNvSpPr txBox="1"/>
          <p:nvPr/>
        </p:nvSpPr>
        <p:spPr>
          <a:xfrm>
            <a:off x="6505951" y="5799942"/>
            <a:ext cx="4171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(e)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9C77F2-8ADE-D2F8-9E86-5E6C6009FA57}"/>
              </a:ext>
            </a:extLst>
          </p:cNvPr>
          <p:cNvSpPr txBox="1"/>
          <p:nvPr/>
        </p:nvSpPr>
        <p:spPr>
          <a:xfrm>
            <a:off x="9242172" y="2861024"/>
            <a:ext cx="375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(f)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6681E7-3B1E-3F2F-C5B7-787437292C29}"/>
              </a:ext>
            </a:extLst>
          </p:cNvPr>
          <p:cNvSpPr txBox="1"/>
          <p:nvPr/>
        </p:nvSpPr>
        <p:spPr>
          <a:xfrm>
            <a:off x="9242172" y="5799942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(g)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5B6137-BB85-DC73-5C49-9B78D1457217}"/>
              </a:ext>
            </a:extLst>
          </p:cNvPr>
          <p:cNvSpPr txBox="1"/>
          <p:nvPr/>
        </p:nvSpPr>
        <p:spPr>
          <a:xfrm>
            <a:off x="404445" y="6376128"/>
            <a:ext cx="57560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Sample results (please refer to visual result submission for detailed results)</a:t>
            </a:r>
          </a:p>
        </p:txBody>
      </p:sp>
    </p:spTree>
    <p:extLst>
      <p:ext uri="{BB962C8B-B14F-4D97-AF65-F5344CB8AC3E}">
        <p14:creationId xmlns:p14="http://schemas.microsoft.com/office/powerpoint/2010/main" val="1678385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125</Words>
  <Application>Microsoft Office PowerPoint</Application>
  <PresentationFormat>Widescreen</PresentationFormat>
  <Paragraphs>48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ABDELRAHMAN USAMA GABR ABDOU HABIB</dc:creator>
  <cp:lastModifiedBy>ABDELRAHMAN USAMA GABR ABDOU HABIB</cp:lastModifiedBy>
  <cp:revision>18</cp:revision>
  <dcterms:created xsi:type="dcterms:W3CDTF">2023-06-11T19:41:18Z</dcterms:created>
  <dcterms:modified xsi:type="dcterms:W3CDTF">2023-06-17T14:10:36Z</dcterms:modified>
</cp:coreProperties>
</file>